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3C3288D-17B6-49C4-9D83-3DDA5ED93B2A}">
  <a:tblStyle styleId="{D3C3288D-17B6-49C4-9D83-3DDA5ED93B2A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4" name="Shape 22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3" name="Shape 16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ctrTitle"/>
          </p:nvPr>
        </p:nvSpPr>
        <p:spPr>
          <a:xfrm>
            <a:off x="685800" y="159781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marR="0" rtl="0" algn="ctr"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ctr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ctr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ctr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ctr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ctr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ctr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84094" y="3576616"/>
            <a:ext cx="1778723" cy="15668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bg>
      <p:bgPr>
        <a:solidFill>
          <a:srgbClr val="D9EAD3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01600" lvl="0" marL="254000" marR="0" rtl="0" algn="l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558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" lvl="2" marL="863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200" lvl="3" marL="12065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200" lvl="4" marL="15494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200" lvl="5" marL="18923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722312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722312" y="2180034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indent="0" lvl="0" marL="0" marR="0" rtl="0" algn="l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30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200"/>
              </a:spcBef>
              <a:buClr>
                <a:srgbClr val="888888"/>
              </a:buClr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200"/>
              </a:spcBef>
              <a:buClr>
                <a:srgbClr val="888888"/>
              </a:buClr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200"/>
              </a:spcBef>
              <a:buClr>
                <a:srgbClr val="888888"/>
              </a:buClr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200"/>
              </a:spcBef>
              <a:buClr>
                <a:srgbClr val="888888"/>
              </a:buClr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200"/>
              </a:spcBef>
              <a:buClr>
                <a:srgbClr val="888888"/>
              </a:buClr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200"/>
              </a:spcBef>
              <a:buClr>
                <a:srgbClr val="888888"/>
              </a:buClr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200"/>
              </a:spcBef>
              <a:buClr>
                <a:srgbClr val="888888"/>
              </a:buClr>
              <a:buFont typeface="Arial"/>
              <a:buNone/>
              <a:defRPr b="0" i="0" sz="1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14300" lvl="0" marL="254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1600" lvl="1" marL="558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2" type="body"/>
          </p:nvPr>
        </p:nvSpPr>
        <p:spPr>
          <a:xfrm>
            <a:off x="4648200" y="1200150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14300" lvl="0" marL="254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1600" lvl="1" marL="558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8636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2065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5494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18923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2352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25781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29210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151334"/>
            <a:ext cx="4040187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indent="0" lvl="0" marL="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3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3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2" type="body"/>
          </p:nvPr>
        </p:nvSpPr>
        <p:spPr>
          <a:xfrm>
            <a:off x="457200" y="1631156"/>
            <a:ext cx="4040187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39700" lvl="0" marL="254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5588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8636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2065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15494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18923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2352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25781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29210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3" type="body"/>
          </p:nvPr>
        </p:nvSpPr>
        <p:spPr>
          <a:xfrm>
            <a:off x="4645025" y="1151334"/>
            <a:ext cx="4041774" cy="479821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indent="0" lvl="0" marL="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300"/>
              </a:spcBef>
              <a:buClr>
                <a:schemeClr val="dk1"/>
              </a:buClr>
              <a:buFont typeface="Arial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300"/>
              </a:spcBef>
              <a:buClr>
                <a:schemeClr val="dk1"/>
              </a:buClr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4" type="body"/>
          </p:nvPr>
        </p:nvSpPr>
        <p:spPr>
          <a:xfrm>
            <a:off x="4645025" y="1631156"/>
            <a:ext cx="4041774" cy="2963465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39700" lvl="0" marL="254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14300" lvl="1" marL="5588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8636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2065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15494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18923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2352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25781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2921000" marR="0" rtl="0" algn="l">
              <a:spcBef>
                <a:spcPts val="2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4787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575049" y="204788"/>
            <a:ext cx="5111750" cy="4389834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01600" lvl="0" marL="254000" marR="0" rtl="0" algn="l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558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" lvl="2" marL="863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200" lvl="3" marL="12065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200" lvl="4" marL="15494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200" lvl="5" marL="18923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792287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68575" lIns="68575" rIns="68575" tIns="6857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09" name="Shape 109"/>
          <p:cNvSpPr/>
          <p:nvPr>
            <p:ph idx="2" type="pic"/>
          </p:nvPr>
        </p:nvSpPr>
        <p:spPr>
          <a:xfrm>
            <a:off x="1792287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marR="0" rtl="0" algn="l">
              <a:spcBef>
                <a:spcPts val="500"/>
              </a:spcBef>
              <a:buClr>
                <a:schemeClr val="dk1"/>
              </a:buClr>
              <a:buSzPct val="45833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3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3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3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3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3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300"/>
              </a:spcBef>
              <a:buClr>
                <a:schemeClr val="dk1"/>
              </a:buClr>
              <a:buSzPct val="73333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792287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0" lvl="0" marL="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100"/>
              </a:spcBef>
              <a:buClr>
                <a:schemeClr val="dk1"/>
              </a:buClr>
              <a:buFont typeface="Arial"/>
              <a:buNone/>
              <a:defRPr b="0" i="0" sz="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 rot="5400000">
            <a:off x="2874763" y="-1217413"/>
            <a:ext cx="3394472" cy="8229599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01600" lvl="0" marL="254000" marR="0" rtl="0" algn="l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558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" lvl="2" marL="863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200" lvl="3" marL="12065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200" lvl="4" marL="15494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200" lvl="5" marL="18923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 rot="5400000">
            <a:off x="5463778" y="1371601"/>
            <a:ext cx="4388643" cy="2057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400"/>
            </a:lvl2pPr>
            <a:lvl3pPr indent="0" lvl="2">
              <a:spcBef>
                <a:spcPts val="0"/>
              </a:spcBef>
              <a:buNone/>
              <a:defRPr sz="1400"/>
            </a:lvl3pPr>
            <a:lvl4pPr indent="0" lvl="3">
              <a:spcBef>
                <a:spcPts val="0"/>
              </a:spcBef>
              <a:buNone/>
              <a:defRPr sz="1400"/>
            </a:lvl4pPr>
            <a:lvl5pPr indent="0" lvl="4">
              <a:spcBef>
                <a:spcPts val="0"/>
              </a:spcBef>
              <a:buNone/>
              <a:defRPr sz="1400"/>
            </a:lvl5pPr>
            <a:lvl6pPr indent="0" lvl="5">
              <a:spcBef>
                <a:spcPts val="0"/>
              </a:spcBef>
              <a:buNone/>
              <a:defRPr sz="1400"/>
            </a:lvl6pPr>
            <a:lvl7pPr indent="0" lvl="6">
              <a:spcBef>
                <a:spcPts val="0"/>
              </a:spcBef>
              <a:buNone/>
              <a:defRPr sz="1400"/>
            </a:lvl7pPr>
            <a:lvl8pPr indent="0" lvl="7">
              <a:spcBef>
                <a:spcPts val="0"/>
              </a:spcBef>
              <a:buNone/>
              <a:defRPr sz="1400"/>
            </a:lvl8pPr>
            <a:lvl9pPr indent="0" lvl="8">
              <a:spcBef>
                <a:spcPts val="0"/>
              </a:spcBef>
              <a:buNone/>
              <a:defRPr sz="1400"/>
            </a:lvl9pPr>
          </a:lstStyle>
          <a:p/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 rot="5400000">
            <a:off x="1272777" y="-609598"/>
            <a:ext cx="438864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01600" lvl="0" marL="254000" marR="0" rtl="0" algn="l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558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" lvl="2" marL="863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200" lvl="3" marL="12065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200" lvl="4" marL="15494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200" lvl="5" marL="18923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SzPct val="33333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8571"/>
              <a:buNone/>
              <a:defRPr sz="1400"/>
            </a:lvl2pPr>
            <a:lvl3pPr indent="0" lvl="2">
              <a:spcBef>
                <a:spcPts val="0"/>
              </a:spcBef>
              <a:buSzPct val="78571"/>
              <a:buNone/>
              <a:defRPr sz="1400"/>
            </a:lvl3pPr>
            <a:lvl4pPr indent="0" lvl="3">
              <a:spcBef>
                <a:spcPts val="0"/>
              </a:spcBef>
              <a:buSzPct val="78571"/>
              <a:buNone/>
              <a:defRPr sz="1400"/>
            </a:lvl4pPr>
            <a:lvl5pPr indent="0" lvl="4">
              <a:spcBef>
                <a:spcPts val="0"/>
              </a:spcBef>
              <a:buSzPct val="78571"/>
              <a:buNone/>
              <a:defRPr sz="1400"/>
            </a:lvl5pPr>
            <a:lvl6pPr indent="0" lvl="5">
              <a:spcBef>
                <a:spcPts val="0"/>
              </a:spcBef>
              <a:buSzPct val="78571"/>
              <a:buNone/>
              <a:defRPr sz="1400"/>
            </a:lvl6pPr>
            <a:lvl7pPr indent="0" lvl="6">
              <a:spcBef>
                <a:spcPts val="0"/>
              </a:spcBef>
              <a:buSzPct val="78571"/>
              <a:buNone/>
              <a:defRPr sz="1400"/>
            </a:lvl7pPr>
            <a:lvl8pPr indent="0" lvl="7">
              <a:spcBef>
                <a:spcPts val="0"/>
              </a:spcBef>
              <a:buSzPct val="78571"/>
              <a:buNone/>
              <a:defRPr sz="1400"/>
            </a:lvl8pPr>
            <a:lvl9pPr indent="0" lvl="8">
              <a:spcBef>
                <a:spcPts val="0"/>
              </a:spcBef>
              <a:buSzPct val="78571"/>
              <a:buNone/>
              <a:defRPr sz="14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rIns="68575" tIns="68575"/>
          <a:lstStyle>
            <a:lvl1pPr indent="-101600" lvl="0" marL="254000" marR="0" rtl="0" algn="l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558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3500" lvl="2" marL="863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6200" lvl="3" marL="12065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6200" lvl="4" marL="15494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6200" lvl="5" marL="18923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0" lvl="6" marL="22352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6200" lvl="7" marL="25781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6200" lvl="8" marL="2921000" marR="0" rtl="0" algn="l">
              <a:spcBef>
                <a:spcPts val="3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l">
              <a:spcBef>
                <a:spcPts val="0"/>
              </a:spcBef>
              <a:buSzPct val="122222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767263"/>
            <a:ext cx="2895599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tIns="68575"/>
          <a:lstStyle>
            <a:lvl1pPr indent="0" lvl="0" marL="0" marR="0" rtl="0" algn="ctr">
              <a:spcBef>
                <a:spcPts val="0"/>
              </a:spcBef>
              <a:buSzPct val="122222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drive.google.com/a/ncsu.edu/file/d/0B0KyRzJPko7COEc2b2c0VFRURHM/view?usp=sharing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rive.google.com/a/ncsu.edu/file/d/0B0KyRzJPko7COEc2b2c0VFRURHM/view?usp=shar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ctrTitle"/>
          </p:nvPr>
        </p:nvSpPr>
        <p:spPr>
          <a:xfrm>
            <a:off x="685800" y="1597819"/>
            <a:ext cx="7772400" cy="1102518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Welcome Fellows to the TIMES Workshop!</a:t>
            </a:r>
          </a:p>
        </p:txBody>
      </p:sp>
      <p:sp>
        <p:nvSpPr>
          <p:cNvPr id="131" name="Shape 131"/>
          <p:cNvSpPr txBox="1"/>
          <p:nvPr>
            <p:ph idx="1" type="subTitle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" sz="2700"/>
              <a:t>Fairfax</a:t>
            </a:r>
            <a:r>
              <a:rPr lang="en" sz="2700"/>
              <a:t>, VA</a:t>
            </a:r>
          </a:p>
          <a:p>
            <a:pPr indent="0" lvl="0" marL="0" marR="0" rtl="0" algn="ctr">
              <a:spcBef>
                <a:spcPts val="50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" sz="2700"/>
              <a:t>June 28-30</a:t>
            </a:r>
            <a:r>
              <a:rPr b="0" i="0" lang="en" sz="2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, 201</a:t>
            </a:r>
            <a:r>
              <a:rPr lang="en" sz="2700"/>
              <a:t>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4 Components of Inquiry Oriented Instruction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68575" lIns="68575" rIns="68575" tIns="6857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Generating Student Reasoning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Building on Student Reasoning 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Developing a Shared Understanding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Connecting to mathematically standard language and notation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 Components of Inquiry Oriented Instruction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68575" lIns="68575" rIns="68575" tIns="6857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Generating Student Reasoning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Facilitating student engagement in meaningful tasks and mathematical activity related to an important mathematical point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Eliciting student reasoning and contributions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Actively inquiring into student thinking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 Components of Inquiry Oriented Instruction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68575" lIns="68575" rIns="68575" tIns="6857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Building on Student Reasoning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Being responsive to student contributions and use student contributions to inform the lesson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Guiding and managing the development of the mathematical agenda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 Components of Inquiry Oriented Instruction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68575" lIns="68575" rIns="68575" tIns="6857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Developing a Shared Understanding 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Engage students in one another’s thinking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68575" lIns="68575" rIns="68575" tIns="6857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 Components of Inquiry Oriented Instruction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68575" lIns="68575" rIns="68575" tIns="6857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Connecting to Standard Mathematical Language and Notation 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Teachers introduce language and notation when appropriate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Teachers support formalizing of student ideas/contributions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Bees and Flowers Video Continued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457200" y="1200149"/>
            <a:ext cx="8229600" cy="3659700"/>
          </a:xfrm>
          <a:prstGeom prst="rect">
            <a:avLst/>
          </a:prstGeom>
        </p:spPr>
        <p:txBody>
          <a:bodyPr anchorCtr="0" anchor="t" bIns="68575" lIns="68575" rIns="68575" tIns="6857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Refer to the components handout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Video from Day 1- Chris Rasmussen Spring 201</a:t>
            </a:r>
            <a:r>
              <a:rPr lang="en" sz="2000">
                <a:solidFill>
                  <a:srgbClr val="000000"/>
                </a:solidFill>
              </a:rPr>
              <a:t>6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23:00-26:30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rPr lang="en" sz="2000">
                <a:solidFill>
                  <a:srgbClr val="000000"/>
                </a:solidFill>
              </a:rPr>
              <a:t>30:00-38:00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152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1524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Breakout Sessions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-254000" lvl="0" marL="254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rgbClr val="002060"/>
              </a:buClr>
              <a:buSzPct val="25000"/>
              <a:buFont typeface="Calibri"/>
              <a:buNone/>
            </a:pPr>
            <a:r>
              <a:rPr b="1" i="0" lang="en" sz="33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Project Staff Introductions</a:t>
            </a:r>
          </a:p>
        </p:txBody>
      </p:sp>
      <p:pic>
        <p:nvPicPr>
          <p:cNvPr id="137" name="Shape 1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70769" y="4286200"/>
            <a:ext cx="973200" cy="8571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8" name="Shape 138"/>
          <p:cNvGraphicFramePr/>
          <p:nvPr/>
        </p:nvGraphicFramePr>
        <p:xfrm>
          <a:off x="371100" y="1179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{D3C3288D-17B6-49C4-9D83-3DDA5ED93B2A}</a:tableStyleId>
              </a:tblPr>
              <a:tblGrid>
                <a:gridCol w="3125325"/>
                <a:gridCol w="2496825"/>
                <a:gridCol w="2811075"/>
              </a:tblGrid>
              <a:tr h="67302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Leaders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Facilitators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400" u="sng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Assistants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7513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Dr. Karen Keene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i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North Carolina State University</a:t>
                      </a:r>
                    </a:p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Dr. Christy Andrews-Larson</a:t>
                      </a: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i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Florida State University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Dr. Justin Dunmyre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i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Frostburg State University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Dr. Lucy Spardy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i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Skidmore College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Nick Fortune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i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North Carolina State University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Shelby McCrackin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i="1"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Florida State University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Getting To Know You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-254000" lvl="0" marL="2540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Ax</a:t>
            </a:r>
            <a:r>
              <a:rPr lang="en" sz="2000"/>
              <a:t>e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Activity</a:t>
            </a:r>
          </a:p>
          <a:p>
            <a:pPr indent="-228600" lvl="1" marL="5588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Groups of 4  (project staff has to play t</a:t>
            </a:r>
            <a:r>
              <a:rPr lang="en" sz="2000"/>
              <a:t>o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o)</a:t>
            </a:r>
          </a:p>
          <a:p>
            <a:pPr indent="-228600" lvl="1" marL="5588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two ax</a:t>
            </a:r>
            <a:r>
              <a:rPr lang="en" sz="2000"/>
              <a:t>e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</a:t>
            </a:r>
            <a:r>
              <a:rPr lang="en" sz="2000"/>
              <a:t>such that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each </a:t>
            </a:r>
            <a:r>
              <a:rPr lang="en" sz="2000"/>
              <a:t>person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fits into one of the quadrants. Please use characteristics or experiences that are personal</a:t>
            </a:r>
          </a:p>
          <a:p>
            <a:pPr indent="-228600" lvl="1" marL="5588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Example– One axis could be </a:t>
            </a:r>
            <a:r>
              <a:rPr lang="en" sz="2000"/>
              <a:t>‘T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aveled Internationally</a:t>
            </a:r>
            <a:r>
              <a:rPr lang="en" sz="2000"/>
              <a:t>’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2000"/>
              <a:t>the other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could be </a:t>
            </a:r>
            <a:r>
              <a:rPr lang="en" sz="2000"/>
              <a:t>‘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Likes Seafood.</a:t>
            </a:r>
            <a:r>
              <a:rPr lang="en" sz="2000"/>
              <a:t>’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Then each person would have to be + or – in right ways to fit</a:t>
            </a:r>
          </a:p>
          <a:p>
            <a:pPr indent="-228600" lvl="1" marL="5588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</a:t>
            </a:r>
          </a:p>
          <a:p>
            <a:pPr indent="-254000" lvl="0" marL="2540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Repeat with </a:t>
            </a:r>
            <a:r>
              <a:rPr lang="en" sz="2000"/>
              <a:t>new 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</a:t>
            </a:r>
            <a:r>
              <a:rPr lang="en" sz="2000"/>
              <a:t>e</a:t>
            </a: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that must be connected to your mathematics learning or teaching experience</a:t>
            </a:r>
          </a:p>
          <a:p>
            <a:pPr indent="-228600" lvl="1" marL="558800" marR="0" rtl="0" algn="l">
              <a:lnSpc>
                <a:spcPct val="8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</a:t>
            </a: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80700" y="3942562"/>
            <a:ext cx="1363300" cy="1200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 for </a:t>
            </a:r>
            <a:r>
              <a:rPr lang="en"/>
              <a:t>W</a:t>
            </a: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orkshop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Fellows will: 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an understanding of the intent of the curriculum and of Inquiry-</a:t>
            </a:r>
            <a:r>
              <a:rPr lang="en" sz="2200"/>
              <a:t>O</a:t>
            </a: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riented (IO) instruction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 shared vision of instruction and learning goals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an understanding of the curriculum resources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some new mathematics and some “students</a:t>
            </a:r>
            <a:r>
              <a:rPr lang="en" sz="2200"/>
              <a:t>’</a:t>
            </a: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mathematics”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Learn some pedagogical strategies for IO instruction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Become part of the TIMES community and get ready for teaching IOX</a:t>
            </a:r>
            <a:r>
              <a:rPr lang="en" sz="2200"/>
              <a:t>Y</a:t>
            </a:r>
            <a:r>
              <a:rPr b="0" i="0" lang="en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being a part of the online workgroups (DE only</a:t>
            </a:r>
            <a:r>
              <a:rPr lang="en" sz="2200"/>
              <a:t>?)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18550" y="4240175"/>
            <a:ext cx="1025400" cy="90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 and Logistics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-254000" lvl="0" marL="2540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Binder introduction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Briefly go through the agenda in the binder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Logistics</a:t>
            </a:r>
            <a:r>
              <a:rPr lang="en"/>
              <a:t> (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Nick</a:t>
            </a:r>
            <a:r>
              <a:rPr lang="en"/>
              <a:t>): (Food, hotel, wifi, computers, rooms, etc)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/>
              <a:t>Sign up for dinner option (Shelby)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/>
              <a:t>Using names (website, participant lists)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 IRB (</a:t>
            </a:r>
            <a:r>
              <a:rPr lang="en"/>
              <a:t>All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&amp; Paymen</a:t>
            </a:r>
            <a:r>
              <a:rPr lang="en"/>
              <a:t>t forms (IOLA)</a:t>
            </a:r>
          </a:p>
          <a:p>
            <a:pPr indent="-254000" lvl="0" marL="254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Others?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5303" y="3576641"/>
            <a:ext cx="1778696" cy="1566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/>
              <a:t>Bees and Flowers Task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task is used in the Inquiry-</a:t>
            </a:r>
            <a:r>
              <a:rPr lang="en"/>
              <a:t>O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riented </a:t>
            </a:r>
            <a:r>
              <a:rPr lang="en"/>
              <a:t>Differential Equations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(IO</a:t>
            </a:r>
            <a:r>
              <a:rPr lang="en"/>
              <a:t>DE</a:t>
            </a:r>
            <a:r>
              <a:rPr b="0" i="0" lang="en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materials to launch the course and what solutions are to differential equations. 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/>
              <a:t>So let’s do some math! (Refer to handout in binder)</a:t>
            </a:r>
          </a:p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5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65303" y="3576641"/>
            <a:ext cx="1778696" cy="1566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Reflecting on Video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200150"/>
            <a:ext cx="8229599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400"/>
              </a:spcBef>
              <a:buNone/>
            </a:pPr>
            <a:r>
              <a:rPr lang="en" sz="2000"/>
              <a:t>Refer to first Bees and Flowers handout in binder to answer the following:</a:t>
            </a:r>
          </a:p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000"/>
              <a:t>As you watch the video, jot down some things that stood out to you about the instruction. </a:t>
            </a:r>
          </a:p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000"/>
              <a:t>How did students reason about the mathematics?  What things did the teacher do to move forward students’ reasoning about the mathematics?</a:t>
            </a:r>
          </a:p>
          <a:p>
            <a:pPr indent="-3556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" sz="2000"/>
              <a:t>What did you notice that is similar or different from how you normally teach?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599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it Went in Class 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408550" y="953275"/>
            <a:ext cx="7992900" cy="37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 from Day 1- Chris Rasmussen Spring 2016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23:00-26:30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30:00-38:00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Coffee Break!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68575" lIns="68575" rIns="68575" tIns="6857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